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 /><Relationship Id="rId3" Type="http://schemas.openxmlformats.org/officeDocument/2006/relationships/slide" Target="slides/slide2.xml" /><Relationship Id="rId7" Type="http://schemas.openxmlformats.org/officeDocument/2006/relationships/slide" Target="slides/slide6.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tableStyles" Target="tableStyles.xml" /><Relationship Id="rId5" Type="http://schemas.openxmlformats.org/officeDocument/2006/relationships/slide" Target="slides/slide4.xml" /><Relationship Id="rId10" Type="http://schemas.openxmlformats.org/officeDocument/2006/relationships/theme" Target="theme/theme1.xml" /><Relationship Id="rId4" Type="http://schemas.openxmlformats.org/officeDocument/2006/relationships/slide" Target="slides/slide3.xml" /><Relationship Id="rId9" Type="http://schemas.openxmlformats.org/officeDocument/2006/relationships/viewProps" Target="viewProps.xml" /></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Master" Target="../slideMasters/slideMaster1.xml" /></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Master" Target="../slideMasters/slideMaster1.xml" /></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5923F103-BC34-4FE4-A40E-EDDEECFDA5D0}" type="datetimeFigureOut">
              <a:rPr lang="en-US" dirty="0"/>
              <a:pPr/>
              <a:t>3/1/2022</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dirty="0"/>
              <a:t>3/1/2022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34E6425-0181-43F2-84FC-787E803FD2F8}" type="datetimeFigureOut">
              <a:rPr lang="en-US" dirty="0"/>
              <a:t>3/1/2022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dirty="0"/>
              <a:t>3/1/2022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dirty="0"/>
              <a:t>3/1/2022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dirty="0"/>
              <a:t>3/1/2022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dirty="0"/>
              <a:t>3/1/2022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6E86A4C-8E40-4F87-A4F0-01A0687C5742}" type="datetimeFigureOut">
              <a:rPr lang="en-US" dirty="0"/>
              <a:t>3/1/2022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5E72C73-2D91-4E12-BA25-F0AA0C03599B}" type="datetimeFigureOut">
              <a:rPr lang="en-US" dirty="0"/>
              <a:t>3/1/2022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23A1CC3-2375-41D4-9E03-427CAF2A4C1A}" type="datetimeFigureOut">
              <a:rPr lang="en-US" dirty="0"/>
              <a:t>3/1/2022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AFF16868-8199-4C2C-A5B1-63AEE139F88E}" type="datetimeFigureOut">
              <a:rPr lang="en-US" dirty="0"/>
              <a:t>3/1/2022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AAD9FF7F-6988-44CC-821B-644E70CD2F73}" type="datetimeFigureOut">
              <a:rPr lang="en-US" dirty="0"/>
              <a:t>3/1/2022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C12C299-16B2-4475-990D-751901EACC14}" type="datetimeFigureOut">
              <a:rPr lang="en-US" dirty="0"/>
              <a:t>3/1/2022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FE86839-B9D8-4651-8783-F325ECE74E65}" type="datetimeFigureOut">
              <a:rPr lang="en-US" dirty="0"/>
              <a:t>3/1/2022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D484F64-32F6-45C5-931F-ADC1662401D0}" type="datetimeFigureOut">
              <a:rPr lang="en-US" dirty="0"/>
              <a:t>3/1/2022</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53086D93-FCAC-47E0-A2EE-787E62CA814C}" type="datetimeFigureOut">
              <a:rPr lang="en-US" dirty="0"/>
              <a:t>3/1/2022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CDA879A6-0FD0-4734-A311-86BFCA472E6E}" type="datetimeFigureOut">
              <a:rPr lang="en-US" dirty="0"/>
              <a:t>3/1/2022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jpe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2BE451C3-0FF4-47C4-B829-773ADF60F88C}" type="datetimeFigureOut">
              <a:rPr lang="en-US" dirty="0"/>
              <a:t>3/1/2022</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73"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72"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2" Type="http://schemas.openxmlformats.org/officeDocument/2006/relationships/image" Target="../media/image2.jpeg" /><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2" Type="http://schemas.openxmlformats.org/officeDocument/2006/relationships/image" Target="../media/image3.jpeg" /><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2594E9-2755-FA48-94C5-1714AFBC729F}"/>
              </a:ext>
            </a:extLst>
          </p:cNvPr>
          <p:cNvSpPr>
            <a:spLocks noGrp="1"/>
          </p:cNvSpPr>
          <p:nvPr>
            <p:ph type="ctrTitle"/>
          </p:nvPr>
        </p:nvSpPr>
        <p:spPr/>
        <p:txBody>
          <a:bodyPr/>
          <a:lstStyle/>
          <a:p>
            <a:r>
              <a:rPr lang="en-GB"/>
              <a:t>GLORIOSA SUPERBA</a:t>
            </a:r>
            <a:endParaRPr lang="en-US"/>
          </a:p>
        </p:txBody>
      </p:sp>
      <p:sp>
        <p:nvSpPr>
          <p:cNvPr id="3" name="Subtitle 2">
            <a:extLst>
              <a:ext uri="{FF2B5EF4-FFF2-40B4-BE49-F238E27FC236}">
                <a16:creationId xmlns:a16="http://schemas.microsoft.com/office/drawing/2014/main" id="{2C944055-78E2-404C-9C45-3C84EB35CD78}"/>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6727259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430B2-D739-314D-A64D-329AEB583C7A}"/>
              </a:ext>
            </a:extLst>
          </p:cNvPr>
          <p:cNvSpPr>
            <a:spLocks noGrp="1"/>
          </p:cNvSpPr>
          <p:nvPr>
            <p:ph type="title"/>
          </p:nvPr>
        </p:nvSpPr>
        <p:spPr/>
        <p:txBody>
          <a:bodyPr/>
          <a:lstStyle/>
          <a:p>
            <a:r>
              <a:rPr lang="en-GB"/>
              <a:t>CLASSIFICATION</a:t>
            </a:r>
            <a:endParaRPr lang="en-US"/>
          </a:p>
        </p:txBody>
      </p:sp>
      <p:sp>
        <p:nvSpPr>
          <p:cNvPr id="3" name="Content Placeholder 2">
            <a:extLst>
              <a:ext uri="{FF2B5EF4-FFF2-40B4-BE49-F238E27FC236}">
                <a16:creationId xmlns:a16="http://schemas.microsoft.com/office/drawing/2014/main" id="{9FFEF34E-2E47-ED4E-8DFC-3CCD467E1D50}"/>
              </a:ext>
            </a:extLst>
          </p:cNvPr>
          <p:cNvSpPr>
            <a:spLocks noGrp="1"/>
          </p:cNvSpPr>
          <p:nvPr>
            <p:ph idx="1"/>
          </p:nvPr>
        </p:nvSpPr>
        <p:spPr>
          <a:xfrm>
            <a:off x="1154954" y="2603499"/>
            <a:ext cx="6405885" cy="3874683"/>
          </a:xfrm>
        </p:spPr>
        <p:txBody>
          <a:bodyPr/>
          <a:lstStyle/>
          <a:p>
            <a:r>
              <a:rPr lang="en-GB" b="1"/>
              <a:t>Family : Liliaceae</a:t>
            </a:r>
          </a:p>
          <a:p>
            <a:r>
              <a:rPr lang="en-GB" b="1"/>
              <a:t>Indian and English name : Climbing lily,Glory lily,Malabar glory lily </a:t>
            </a:r>
          </a:p>
          <a:p>
            <a:r>
              <a:rPr lang="en-GB" b="1"/>
              <a:t>Hindi name : Kalihari,Kathari,Kulhari</a:t>
            </a:r>
          </a:p>
          <a:p>
            <a:r>
              <a:rPr lang="en-GB" b="1"/>
              <a:t>Distribution : Found in Rajasthan, Maharashtra, Karnataka, Tamil Nadu.</a:t>
            </a:r>
            <a:endParaRPr lang="en-US" b="1"/>
          </a:p>
        </p:txBody>
      </p:sp>
      <p:pic>
        <p:nvPicPr>
          <p:cNvPr id="4" name="Picture 5">
            <a:extLst>
              <a:ext uri="{FF2B5EF4-FFF2-40B4-BE49-F238E27FC236}">
                <a16:creationId xmlns:a16="http://schemas.microsoft.com/office/drawing/2014/main" id="{7D0FDB94-FF3A-8C4C-AC3B-98FB5388B121}"/>
              </a:ext>
            </a:extLst>
          </p:cNvPr>
          <p:cNvPicPr>
            <a:picLocks noChangeAspect="1"/>
          </p:cNvPicPr>
          <p:nvPr/>
        </p:nvPicPr>
        <p:blipFill>
          <a:blip r:embed="rId2"/>
          <a:stretch>
            <a:fillRect/>
          </a:stretch>
        </p:blipFill>
        <p:spPr>
          <a:xfrm>
            <a:off x="8004550" y="2449876"/>
            <a:ext cx="3032496" cy="3874683"/>
          </a:xfrm>
          <a:prstGeom prst="rect">
            <a:avLst/>
          </a:prstGeom>
        </p:spPr>
      </p:pic>
    </p:spTree>
    <p:extLst>
      <p:ext uri="{BB962C8B-B14F-4D97-AF65-F5344CB8AC3E}">
        <p14:creationId xmlns:p14="http://schemas.microsoft.com/office/powerpoint/2010/main" val="41410304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070C8-2D07-5B45-8540-4DFA04C9AA16}"/>
              </a:ext>
            </a:extLst>
          </p:cNvPr>
          <p:cNvSpPr>
            <a:spLocks noGrp="1"/>
          </p:cNvSpPr>
          <p:nvPr>
            <p:ph type="title"/>
          </p:nvPr>
        </p:nvSpPr>
        <p:spPr/>
        <p:txBody>
          <a:bodyPr/>
          <a:lstStyle/>
          <a:p>
            <a:r>
              <a:rPr lang="en-GB"/>
              <a:t>MORPHOLOGY</a:t>
            </a:r>
            <a:endParaRPr lang="en-US"/>
          </a:p>
        </p:txBody>
      </p:sp>
      <p:sp>
        <p:nvSpPr>
          <p:cNvPr id="3" name="Content Placeholder 2">
            <a:extLst>
              <a:ext uri="{FF2B5EF4-FFF2-40B4-BE49-F238E27FC236}">
                <a16:creationId xmlns:a16="http://schemas.microsoft.com/office/drawing/2014/main" id="{AA335AEC-B1B8-C543-AB87-A3F11F454781}"/>
              </a:ext>
            </a:extLst>
          </p:cNvPr>
          <p:cNvSpPr>
            <a:spLocks noGrp="1"/>
          </p:cNvSpPr>
          <p:nvPr>
            <p:ph idx="1"/>
          </p:nvPr>
        </p:nvSpPr>
        <p:spPr>
          <a:xfrm>
            <a:off x="1154954" y="2603500"/>
            <a:ext cx="7189787" cy="3416300"/>
          </a:xfrm>
        </p:spPr>
        <p:txBody>
          <a:bodyPr>
            <a:normAutofit fontScale="85000" lnSpcReduction="20000"/>
          </a:bodyPr>
          <a:lstStyle/>
          <a:p>
            <a:r>
              <a:rPr lang="en-GB" b="1"/>
              <a:t>A climbing herb possessing white, cylindric,forked tubers.</a:t>
            </a:r>
          </a:p>
          <a:p>
            <a:r>
              <a:rPr lang="en-GB" b="1"/>
              <a:t>Flowers large, solitary, axillary; its pedicel reflexed near the tip.</a:t>
            </a:r>
          </a:p>
          <a:p>
            <a:r>
              <a:rPr lang="en-GB" b="1"/>
              <a:t>Perianth-segments 6, narrow, petaloid, spreading or reflexed with margins usually undulate</a:t>
            </a:r>
          </a:p>
          <a:p>
            <a:r>
              <a:rPr lang="en-GB" b="1"/>
              <a:t>Fruit a oblong capsule.</a:t>
            </a:r>
          </a:p>
          <a:p>
            <a:r>
              <a:rPr lang="en-GB" b="1"/>
              <a:t>Flowers are 6 to 10 cm long, and 1 to 2.5 cm wide. The pedicel be up to 20 cm long. Flower has 6 stamens, the length of stamens is between 3 to 4 cm, and each bears a large anther at  the tip that drops large amounts of yellow pollen. The fruit is a large, oblong capsule, 6 to 12 cm long, and containing about 20 globose red colored  seeds in each value.</a:t>
            </a:r>
          </a:p>
          <a:p>
            <a:r>
              <a:rPr lang="en-GB" b="1"/>
              <a:t>Flowering and fruiting: July-October.</a:t>
            </a:r>
          </a:p>
          <a:p>
            <a:r>
              <a:rPr lang="en-GB" b="1"/>
              <a:t>Habitat: common in forests and along capsule.</a:t>
            </a:r>
            <a:endParaRPr lang="en-US" b="1"/>
          </a:p>
        </p:txBody>
      </p:sp>
      <p:pic>
        <p:nvPicPr>
          <p:cNvPr id="4" name="Picture 4">
            <a:extLst>
              <a:ext uri="{FF2B5EF4-FFF2-40B4-BE49-F238E27FC236}">
                <a16:creationId xmlns:a16="http://schemas.microsoft.com/office/drawing/2014/main" id="{C422B26D-381C-FF41-A10C-4992FF92861A}"/>
              </a:ext>
            </a:extLst>
          </p:cNvPr>
          <p:cNvPicPr>
            <a:picLocks noChangeAspect="1"/>
          </p:cNvPicPr>
          <p:nvPr/>
        </p:nvPicPr>
        <p:blipFill>
          <a:blip r:embed="rId2"/>
          <a:stretch>
            <a:fillRect/>
          </a:stretch>
        </p:blipFill>
        <p:spPr>
          <a:xfrm>
            <a:off x="8344742" y="2366044"/>
            <a:ext cx="3475724" cy="2319546"/>
          </a:xfrm>
          <a:prstGeom prst="rect">
            <a:avLst/>
          </a:prstGeom>
        </p:spPr>
      </p:pic>
    </p:spTree>
    <p:extLst>
      <p:ext uri="{BB962C8B-B14F-4D97-AF65-F5344CB8AC3E}">
        <p14:creationId xmlns:p14="http://schemas.microsoft.com/office/powerpoint/2010/main" val="15342240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E0E2F-4FEA-4843-8F2C-C1BE9EED683B}"/>
              </a:ext>
            </a:extLst>
          </p:cNvPr>
          <p:cNvSpPr>
            <a:spLocks noGrp="1"/>
          </p:cNvSpPr>
          <p:nvPr>
            <p:ph type="title"/>
          </p:nvPr>
        </p:nvSpPr>
        <p:spPr/>
        <p:txBody>
          <a:bodyPr/>
          <a:lstStyle/>
          <a:p>
            <a:r>
              <a:rPr lang="en-GB"/>
              <a:t>MEDICINAL USES (LEAVES)</a:t>
            </a:r>
            <a:endParaRPr lang="en-US"/>
          </a:p>
        </p:txBody>
      </p:sp>
      <p:sp>
        <p:nvSpPr>
          <p:cNvPr id="3" name="Content Placeholder 2">
            <a:extLst>
              <a:ext uri="{FF2B5EF4-FFF2-40B4-BE49-F238E27FC236}">
                <a16:creationId xmlns:a16="http://schemas.microsoft.com/office/drawing/2014/main" id="{7509367C-A9F7-5F40-A566-C78FAA3880DC}"/>
              </a:ext>
            </a:extLst>
          </p:cNvPr>
          <p:cNvSpPr>
            <a:spLocks noGrp="1"/>
          </p:cNvSpPr>
          <p:nvPr>
            <p:ph idx="1"/>
          </p:nvPr>
        </p:nvSpPr>
        <p:spPr/>
        <p:txBody>
          <a:bodyPr/>
          <a:lstStyle/>
          <a:p>
            <a:r>
              <a:rPr lang="en-GB" b="1"/>
              <a:t>Leaf juice forms one of the important ingredients in arrow poison; also useful against head lice.</a:t>
            </a:r>
          </a:p>
          <a:p>
            <a:r>
              <a:rPr lang="en-GB" b="1"/>
              <a:t>Sap from the leaf tip used for checking pimples and skin eruptions.</a:t>
            </a:r>
          </a:p>
          <a:p>
            <a:r>
              <a:rPr lang="en-GB" b="1"/>
              <a:t>It has been used in the treatment of gout, infertility, open wounds, snakebite, ulcers, arthritis, cholera, colic, kidney problems, typhus, itching, leprosy, bruises, sprains, hemorrhoids, cancer, impotence, nocturnal emission, smallpox, sexually transmitted diseases, and many types of internal parasites.</a:t>
            </a:r>
            <a:endParaRPr lang="en-US" b="1"/>
          </a:p>
        </p:txBody>
      </p:sp>
    </p:spTree>
    <p:extLst>
      <p:ext uri="{BB962C8B-B14F-4D97-AF65-F5344CB8AC3E}">
        <p14:creationId xmlns:p14="http://schemas.microsoft.com/office/powerpoint/2010/main" val="4160403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66F23-A7C3-DC44-9455-488800E1B4C3}"/>
              </a:ext>
            </a:extLst>
          </p:cNvPr>
          <p:cNvSpPr>
            <a:spLocks noGrp="1"/>
          </p:cNvSpPr>
          <p:nvPr>
            <p:ph type="title"/>
          </p:nvPr>
        </p:nvSpPr>
        <p:spPr/>
        <p:txBody>
          <a:bodyPr/>
          <a:lstStyle/>
          <a:p>
            <a:r>
              <a:rPr lang="en-GB"/>
              <a:t>USES OF ROOTS AND /TUBERS</a:t>
            </a:r>
            <a:endParaRPr lang="en-US"/>
          </a:p>
        </p:txBody>
      </p:sp>
      <p:sp>
        <p:nvSpPr>
          <p:cNvPr id="3" name="Content Placeholder 2">
            <a:extLst>
              <a:ext uri="{FF2B5EF4-FFF2-40B4-BE49-F238E27FC236}">
                <a16:creationId xmlns:a16="http://schemas.microsoft.com/office/drawing/2014/main" id="{A5DA8628-7D7A-6844-B2E2-2D99EF5D57EA}"/>
              </a:ext>
            </a:extLst>
          </p:cNvPr>
          <p:cNvSpPr>
            <a:spLocks noGrp="1"/>
          </p:cNvSpPr>
          <p:nvPr>
            <p:ph idx="1"/>
          </p:nvPr>
        </p:nvSpPr>
        <p:spPr/>
        <p:txBody>
          <a:bodyPr/>
          <a:lstStyle/>
          <a:p>
            <a:r>
              <a:rPr lang="en-GB" b="1"/>
              <a:t>Poultice of root paste good against rheumatoid arthritis and joint pains.</a:t>
            </a:r>
          </a:p>
          <a:p>
            <a:r>
              <a:rPr lang="en-GB" b="1"/>
              <a:t>Root paste applied over the navel region for quick delivery.</a:t>
            </a:r>
          </a:p>
          <a:p>
            <a:r>
              <a:rPr lang="en-GB" b="1"/>
              <a:t>Tuber paste applied for skin diseases.</a:t>
            </a:r>
          </a:p>
          <a:p>
            <a:r>
              <a:rPr lang="en-GB" b="1"/>
              <a:t>Purified tuber paste with butter given with sugar candy for curing blood disorders.</a:t>
            </a:r>
          </a:p>
          <a:p>
            <a:r>
              <a:rPr lang="en-GB" b="1"/>
              <a:t>Tuber paste mixed with leaf juice of Datura metel applied for fistula.</a:t>
            </a:r>
          </a:p>
          <a:p>
            <a:r>
              <a:rPr lang="en-GB" b="1"/>
              <a:t>Tuber has commonly been employed as a suicidal and homicidal agent by rural populace.</a:t>
            </a:r>
            <a:endParaRPr lang="en-US" b="1"/>
          </a:p>
        </p:txBody>
      </p:sp>
    </p:spTree>
    <p:extLst>
      <p:ext uri="{BB962C8B-B14F-4D97-AF65-F5344CB8AC3E}">
        <p14:creationId xmlns:p14="http://schemas.microsoft.com/office/powerpoint/2010/main" val="2747609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C1A00-89B1-4547-B4CC-DE3AB221B2F7}"/>
              </a:ext>
            </a:extLst>
          </p:cNvPr>
          <p:cNvSpPr>
            <a:spLocks noGrp="1"/>
          </p:cNvSpPr>
          <p:nvPr>
            <p:ph type="title"/>
          </p:nvPr>
        </p:nvSpPr>
        <p:spPr/>
        <p:txBody>
          <a:bodyPr/>
          <a:lstStyle/>
          <a:p>
            <a:r>
              <a:rPr lang="en-GB"/>
              <a:t>ACTIVE CONSTITUTENTS </a:t>
            </a:r>
            <a:endParaRPr lang="en-US"/>
          </a:p>
        </p:txBody>
      </p:sp>
      <p:sp>
        <p:nvSpPr>
          <p:cNvPr id="3" name="Content Placeholder 2">
            <a:extLst>
              <a:ext uri="{FF2B5EF4-FFF2-40B4-BE49-F238E27FC236}">
                <a16:creationId xmlns:a16="http://schemas.microsoft.com/office/drawing/2014/main" id="{6E682C88-409A-E643-B437-2615612CAB66}"/>
              </a:ext>
            </a:extLst>
          </p:cNvPr>
          <p:cNvSpPr>
            <a:spLocks noGrp="1"/>
          </p:cNvSpPr>
          <p:nvPr>
            <p:ph idx="1"/>
          </p:nvPr>
        </p:nvSpPr>
        <p:spPr>
          <a:xfrm>
            <a:off x="897602" y="2266280"/>
            <a:ext cx="10372662" cy="3416300"/>
          </a:xfrm>
        </p:spPr>
        <p:txBody>
          <a:bodyPr/>
          <a:lstStyle/>
          <a:p>
            <a:r>
              <a:rPr lang="en-GB"/>
              <a:t> </a:t>
            </a:r>
            <a:r>
              <a:rPr lang="en-GB" b="1"/>
              <a:t>Superba has been reported to have many chemical constituents including colchicine, β- sitosterol, glumicolchicine, b-lumicolchicine, 2-OH-6-MeO-benzoic acid, glorisine, tannins, colchicoside, cornigerine, luteolinn.</a:t>
            </a:r>
          </a:p>
          <a:p>
            <a:endParaRPr lang="en-GB"/>
          </a:p>
          <a:p>
            <a:endParaRPr lang="en-GB"/>
          </a:p>
          <a:p>
            <a:pPr marL="0" indent="0">
              <a:buNone/>
            </a:pPr>
            <a:r>
              <a:rPr lang="en-GB" b="1">
                <a:solidFill>
                  <a:schemeClr val="accent1"/>
                </a:solidFill>
              </a:rPr>
              <a:t>MAJOR AYURVEDIC FORMULATIONS :</a:t>
            </a:r>
            <a:endParaRPr lang="en-GB">
              <a:solidFill>
                <a:schemeClr val="accent1"/>
              </a:solidFill>
            </a:endParaRPr>
          </a:p>
          <a:p>
            <a:pPr marL="0" indent="0">
              <a:buNone/>
            </a:pPr>
            <a:r>
              <a:rPr lang="en-GB" b="1"/>
              <a:t>Nirundi taila,Rumalya cream,langali gutika, Nirgundi taila,Languli rasayana, Mahabhutarasa ghtra, Laghu visagarva taila, Mahavisagarbha taila.</a:t>
            </a:r>
            <a:endParaRPr lang="en-US" b="1"/>
          </a:p>
        </p:txBody>
      </p:sp>
    </p:spTree>
    <p:extLst>
      <p:ext uri="{BB962C8B-B14F-4D97-AF65-F5344CB8AC3E}">
        <p14:creationId xmlns:p14="http://schemas.microsoft.com/office/powerpoint/2010/main" val="59583389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 /></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TF10001029" id="{ED3996BA-162B-43C7-B0E2-A5CA4E649741}" vid="{187088E4-27D7-4455-856F-4A44258D82E2}"/>
    </a:ext>
  </a:extLst>
</a:theme>
</file>

<file path=docProps/app.xml><?xml version="1.0" encoding="utf-8"?>
<Properties xmlns="http://schemas.openxmlformats.org/officeDocument/2006/extended-properties" xmlns:vt="http://schemas.openxmlformats.org/officeDocument/2006/docPropsVTypes">
  <PresentationFormat>Widescreen</PresentationFormat>
  <Slides>6</Slides>
  <Notes>0</Notes>
  <HiddenSlides>0</HiddenSlide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Ion Boardroom</vt:lpstr>
      <vt:lpstr>GLORIOSA SUPERBA</vt:lpstr>
      <vt:lpstr>CLASSIFICATION</vt:lpstr>
      <vt:lpstr>MORPHOLOGY</vt:lpstr>
      <vt:lpstr>MEDICINAL USES (LEAVES)</vt:lpstr>
      <vt:lpstr>USES OF ROOTS AND /TUBERS</vt:lpstr>
      <vt:lpstr>ACTIVE CONSTITUTENTS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2022-02-18T13:25:38Z</dcterms:created>
  <dcterms:modified xsi:type="dcterms:W3CDTF">2022-03-01T04:12:04Z</dcterms:modified>
</cp:coreProperties>
</file>